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504" y="-6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1E87D9-BA80-4837-9C5B-0E94AE33666A}" type="datetimeFigureOut">
              <a:rPr lang="de-DE" smtClean="0"/>
              <a:t>18.09.2017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889C2A-4B55-43BE-9CAE-1278895BFC3D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6026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dirty="0" smtClean="0">
              <a:latin typeface="Times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>
                <a:solidFill>
                  <a:srgbClr val="000000"/>
                </a:solidFill>
              </a:rPr>
              <a:pPr/>
              <a:t>1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89708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63B5-5D71-48FB-BA67-B3F5B721E173}" type="datetimeFigureOut">
              <a:rPr lang="de-DE" smtClean="0"/>
              <a:t>18.09.2017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1997-0D3B-4B5C-ABF9-CAAFF791E8F1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17940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63B5-5D71-48FB-BA67-B3F5B721E173}" type="datetimeFigureOut">
              <a:rPr lang="de-DE" smtClean="0"/>
              <a:t>18.09.2017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1997-0D3B-4B5C-ABF9-CAAFF791E8F1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70875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63B5-5D71-48FB-BA67-B3F5B721E173}" type="datetimeFigureOut">
              <a:rPr lang="de-DE" smtClean="0"/>
              <a:t>18.09.2017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1997-0D3B-4B5C-ABF9-CAAFF791E8F1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27936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Type presentation title here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E786E77-8943-46B0-A5F4-9FE2BBEC74F5}" type="datetime1">
              <a:rPr lang="en-GB" noProof="0" smtClean="0"/>
              <a:t>18/09/2017</a:t>
            </a:fld>
            <a:endParaRPr lang="de-DE" noProof="0"/>
          </a:p>
        </p:txBody>
      </p:sp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7776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 dirty="0" smtClean="0"/>
              <a:t>First layer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</p:spTree>
    <p:extLst>
      <p:ext uri="{BB962C8B-B14F-4D97-AF65-F5344CB8AC3E}">
        <p14:creationId xmlns:p14="http://schemas.microsoft.com/office/powerpoint/2010/main" val="39963265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63B5-5D71-48FB-BA67-B3F5B721E173}" type="datetimeFigureOut">
              <a:rPr lang="de-DE" smtClean="0"/>
              <a:t>18.09.2017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1997-0D3B-4B5C-ABF9-CAAFF791E8F1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6391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63B5-5D71-48FB-BA67-B3F5B721E173}" type="datetimeFigureOut">
              <a:rPr lang="de-DE" smtClean="0"/>
              <a:t>18.09.2017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1997-0D3B-4B5C-ABF9-CAAFF791E8F1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25399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63B5-5D71-48FB-BA67-B3F5B721E173}" type="datetimeFigureOut">
              <a:rPr lang="de-DE" smtClean="0"/>
              <a:t>18.09.2017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1997-0D3B-4B5C-ABF9-CAAFF791E8F1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7846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63B5-5D71-48FB-BA67-B3F5B721E173}" type="datetimeFigureOut">
              <a:rPr lang="de-DE" smtClean="0"/>
              <a:t>18.09.2017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1997-0D3B-4B5C-ABF9-CAAFF791E8F1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4165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63B5-5D71-48FB-BA67-B3F5B721E173}" type="datetimeFigureOut">
              <a:rPr lang="de-DE" smtClean="0"/>
              <a:t>18.09.2017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1997-0D3B-4B5C-ABF9-CAAFF791E8F1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94388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63B5-5D71-48FB-BA67-B3F5B721E173}" type="datetimeFigureOut">
              <a:rPr lang="de-DE" smtClean="0"/>
              <a:t>18.09.2017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1997-0D3B-4B5C-ABF9-CAAFF791E8F1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7202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63B5-5D71-48FB-BA67-B3F5B721E173}" type="datetimeFigureOut">
              <a:rPr lang="de-DE" smtClean="0"/>
              <a:t>18.09.2017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1997-0D3B-4B5C-ABF9-CAAFF791E8F1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61555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63B5-5D71-48FB-BA67-B3F5B721E173}" type="datetimeFigureOut">
              <a:rPr lang="de-DE" smtClean="0"/>
              <a:t>18.09.2017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D1997-0D3B-4B5C-ABF9-CAAFF791E8F1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51933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2963B5-5D71-48FB-BA67-B3F5B721E173}" type="datetimeFigureOut">
              <a:rPr lang="de-DE" smtClean="0"/>
              <a:t>18.09.2017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FD1997-0D3B-4B5C-ABF9-CAAFF791E8F1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054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e 18"/>
          <p:cNvGrpSpPr/>
          <p:nvPr/>
        </p:nvGrpSpPr>
        <p:grpSpPr>
          <a:xfrm>
            <a:off x="1685149" y="969719"/>
            <a:ext cx="5875022" cy="5939052"/>
            <a:chOff x="1610526" y="918948"/>
            <a:chExt cx="5875022" cy="5939052"/>
          </a:xfrm>
        </p:grpSpPr>
        <p:sp>
          <p:nvSpPr>
            <p:cNvPr id="50" name="Ellipse 4"/>
            <p:cNvSpPr>
              <a:spLocks noChangeArrowheads="1"/>
            </p:cNvSpPr>
            <p:nvPr/>
          </p:nvSpPr>
          <p:spPr bwMode="auto">
            <a:xfrm>
              <a:off x="1610526" y="918948"/>
              <a:ext cx="5875022" cy="5939052"/>
            </a:xfrm>
            <a:prstGeom prst="ellipse">
              <a:avLst/>
            </a:prstGeom>
            <a:solidFill>
              <a:srgbClr val="F7C869"/>
            </a:solidFill>
            <a:ln w="9525" algn="ctr">
              <a:solidFill>
                <a:srgbClr val="9AB0BA">
                  <a:lumMod val="20000"/>
                  <a:lumOff val="80000"/>
                </a:srgbClr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1800" b="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2" name="Ellipse 7"/>
            <p:cNvSpPr>
              <a:spLocks noChangeAspect="1"/>
            </p:cNvSpPr>
            <p:nvPr/>
          </p:nvSpPr>
          <p:spPr bwMode="auto">
            <a:xfrm>
              <a:off x="2319819" y="1641612"/>
              <a:ext cx="4400550" cy="4432300"/>
            </a:xfrm>
            <a:prstGeom prst="ellipse">
              <a:avLst/>
            </a:prstGeom>
            <a:solidFill>
              <a:srgbClr val="FFA6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200" kern="0" dirty="0">
                <a:solidFill>
                  <a:srgbClr val="002060"/>
                </a:solidFill>
              </a:endParaRPr>
            </a:p>
          </p:txBody>
        </p:sp>
        <p:sp>
          <p:nvSpPr>
            <p:cNvPr id="56" name="Ellipse 6"/>
            <p:cNvSpPr>
              <a:spLocks noChangeAspect="1"/>
            </p:cNvSpPr>
            <p:nvPr/>
          </p:nvSpPr>
          <p:spPr bwMode="auto">
            <a:xfrm>
              <a:off x="3240195" y="2544758"/>
              <a:ext cx="2544763" cy="2562225"/>
            </a:xfrm>
            <a:prstGeom prst="ellipse">
              <a:avLst/>
            </a:prstGeom>
            <a:solidFill>
              <a:srgbClr val="F09562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 sz="1400" dirty="0">
                <a:solidFill>
                  <a:srgbClr val="C00000"/>
                </a:solidFill>
              </a:endParaRPr>
            </a:p>
          </p:txBody>
        </p:sp>
        <p:sp>
          <p:nvSpPr>
            <p:cNvPr id="55" name="Ellipse 5"/>
            <p:cNvSpPr>
              <a:spLocks noChangeAspect="1"/>
            </p:cNvSpPr>
            <p:nvPr/>
          </p:nvSpPr>
          <p:spPr bwMode="auto">
            <a:xfrm>
              <a:off x="4016971" y="3240720"/>
              <a:ext cx="1057275" cy="1065212"/>
            </a:xfrm>
            <a:prstGeom prst="ellipse">
              <a:avLst/>
            </a:prstGeom>
            <a:solidFill>
              <a:srgbClr val="CC3300"/>
            </a:solidFill>
            <a:ln w="9525" algn="ctr">
              <a:solidFill>
                <a:srgbClr val="890909"/>
              </a:solidFill>
              <a:round/>
              <a:headEnd/>
              <a:tailEnd/>
            </a:ln>
          </p:spPr>
          <p:txBody>
            <a:bodyPr wrap="none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200" b="0" kern="0" smtClean="0">
                <a:solidFill>
                  <a:srgbClr val="000000"/>
                </a:solidFill>
              </a:endParaRPr>
            </a:p>
          </p:txBody>
        </p:sp>
        <p:cxnSp>
          <p:nvCxnSpPr>
            <p:cNvPr id="57" name="Gerade Verbindung 37"/>
            <p:cNvCxnSpPr>
              <a:cxnSpLocks noChangeShapeType="1"/>
              <a:stCxn id="55" idx="1"/>
              <a:endCxn id="50" idx="1"/>
            </p:cNvCxnSpPr>
            <p:nvPr/>
          </p:nvCxnSpPr>
          <p:spPr bwMode="auto">
            <a:xfrm flipH="1" flipV="1">
              <a:off x="2470903" y="1788702"/>
              <a:ext cx="1700902" cy="1608015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58" name="Gerade Verbindung 31"/>
            <p:cNvCxnSpPr>
              <a:cxnSpLocks noChangeShapeType="1"/>
              <a:stCxn id="55" idx="7"/>
              <a:endCxn id="50" idx="7"/>
            </p:cNvCxnSpPr>
            <p:nvPr/>
          </p:nvCxnSpPr>
          <p:spPr bwMode="auto">
            <a:xfrm flipV="1">
              <a:off x="4919412" y="1788702"/>
              <a:ext cx="1705759" cy="1608015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59" name="Gerade Verbindung 28"/>
            <p:cNvCxnSpPr>
              <a:cxnSpLocks noChangeShapeType="1"/>
              <a:stCxn id="55" idx="4"/>
              <a:endCxn id="50" idx="4"/>
            </p:cNvCxnSpPr>
            <p:nvPr/>
          </p:nvCxnSpPr>
          <p:spPr bwMode="auto">
            <a:xfrm>
              <a:off x="4545609" y="4305932"/>
              <a:ext cx="2428" cy="2552068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</p:spPr>
        </p:cxnSp>
      </p:grp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D6A44507-CE0F-4FAF-BBFE-C889524E318D}" type="datetime1">
              <a:rPr lang="fr-FR" smtClean="0"/>
              <a:pPr/>
              <a:t>18/09/2017</a:t>
            </a:fld>
            <a:endParaRPr lang="de-DE" dirty="0"/>
          </a:p>
        </p:txBody>
      </p:sp>
      <p:sp>
        <p:nvSpPr>
          <p:cNvPr id="7" name="Rechteck 6"/>
          <p:cNvSpPr/>
          <p:nvPr/>
        </p:nvSpPr>
        <p:spPr>
          <a:xfrm>
            <a:off x="221027" y="250111"/>
            <a:ext cx="662689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C80F0F"/>
                </a:solidFill>
                <a:latin typeface="Arial"/>
                <a:cs typeface="Tahoma" pitchFamily="34" charset="0"/>
              </a:rPr>
              <a:t>CARTE des ACTEURS</a:t>
            </a:r>
          </a:p>
          <a:p>
            <a:r>
              <a:rPr lang="en-US" sz="1600" dirty="0" err="1" smtClean="0">
                <a:solidFill>
                  <a:srgbClr val="C80F0F"/>
                </a:solidFill>
                <a:latin typeface="Arial"/>
                <a:cs typeface="Tahoma" pitchFamily="34" charset="0"/>
              </a:rPr>
              <a:t>Secteur</a:t>
            </a:r>
            <a:r>
              <a:rPr lang="en-US" sz="1600" dirty="0" smtClean="0">
                <a:solidFill>
                  <a:srgbClr val="C80F0F"/>
                </a:solidFill>
                <a:latin typeface="Arial"/>
                <a:cs typeface="Tahoma" pitchFamily="34" charset="0"/>
              </a:rPr>
              <a:t> </a:t>
            </a:r>
            <a:r>
              <a:rPr lang="en-US" sz="1600" dirty="0" smtClean="0">
                <a:solidFill>
                  <a:srgbClr val="C80F0F"/>
                </a:solidFill>
                <a:latin typeface="Arial"/>
                <a:cs typeface="Tahoma" pitchFamily="34" charset="0"/>
              </a:rPr>
              <a:t>AGR </a:t>
            </a:r>
            <a:r>
              <a:rPr lang="en-US" sz="1600" dirty="0" err="1" smtClean="0">
                <a:solidFill>
                  <a:srgbClr val="C80F0F"/>
                </a:solidFill>
                <a:latin typeface="Arial"/>
                <a:cs typeface="Tahoma" pitchFamily="34" charset="0"/>
              </a:rPr>
              <a:t>Maroc</a:t>
            </a:r>
            <a:endParaRPr lang="en-US" sz="1600" dirty="0" smtClean="0">
              <a:solidFill>
                <a:srgbClr val="C80F0F"/>
              </a:solidFill>
              <a:latin typeface="Arial"/>
              <a:cs typeface="Tahoma" pitchFamily="34" charset="0"/>
            </a:endParaRPr>
          </a:p>
          <a:p>
            <a:r>
              <a:rPr lang="en-US" sz="1600" dirty="0" smtClean="0">
                <a:solidFill>
                  <a:srgbClr val="C80F0F"/>
                </a:solidFill>
                <a:latin typeface="Arial"/>
                <a:cs typeface="Tahoma" pitchFamily="34" charset="0"/>
              </a:rPr>
              <a:t>Simon Inauen</a:t>
            </a:r>
            <a:endParaRPr lang="en-US" sz="1600" dirty="0" smtClean="0">
              <a:solidFill>
                <a:srgbClr val="C80F0F"/>
              </a:solidFill>
              <a:latin typeface="Arial"/>
              <a:cs typeface="Tahoma" pitchFamily="34" charset="0"/>
            </a:endParaRP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 smtClean="0"/>
              <a:t>RE-ACTIVATE</a:t>
            </a:r>
            <a:endParaRPr lang="de-DE" dirty="0"/>
          </a:p>
        </p:txBody>
      </p:sp>
      <p:sp>
        <p:nvSpPr>
          <p:cNvPr id="64" name="Rectangle 63"/>
          <p:cNvSpPr/>
          <p:nvPr/>
        </p:nvSpPr>
        <p:spPr>
          <a:xfrm>
            <a:off x="4108085" y="3728379"/>
            <a:ext cx="109677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AT" sz="1200" kern="0" dirty="0" smtClean="0">
                <a:solidFill>
                  <a:schemeClr val="bg1"/>
                </a:solidFill>
              </a:rPr>
              <a:t>Acteurs </a:t>
            </a:r>
            <a:r>
              <a:rPr lang="de-AT" sz="1200" kern="0" dirty="0" err="1" smtClean="0">
                <a:solidFill>
                  <a:schemeClr val="bg1"/>
                </a:solidFill>
              </a:rPr>
              <a:t>clés</a:t>
            </a:r>
            <a:endParaRPr lang="de-DE" sz="1200" kern="0" dirty="0">
              <a:solidFill>
                <a:schemeClr val="bg1"/>
              </a:solidFill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3874699" y="4722767"/>
            <a:ext cx="149592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AT" sz="1200" kern="0" dirty="0">
                <a:solidFill>
                  <a:srgbClr val="002060"/>
                </a:solidFill>
              </a:rPr>
              <a:t>Acteurs</a:t>
            </a:r>
            <a:r>
              <a:rPr lang="de-AT" sz="1400" kern="0" dirty="0" smtClean="0">
                <a:solidFill>
                  <a:srgbClr val="002060"/>
                </a:solidFill>
              </a:rPr>
              <a:t> </a:t>
            </a:r>
            <a:r>
              <a:rPr lang="de-AT" sz="1200" kern="0" dirty="0" err="1" smtClean="0">
                <a:solidFill>
                  <a:srgbClr val="002060"/>
                </a:solidFill>
              </a:rPr>
              <a:t>primaires</a:t>
            </a:r>
            <a:endParaRPr lang="de-DE" sz="1200" kern="0" dirty="0">
              <a:solidFill>
                <a:srgbClr val="002060"/>
              </a:solidFill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4022230" y="6490771"/>
            <a:ext cx="109356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AT" sz="1200" kern="0" dirty="0" err="1">
                <a:solidFill>
                  <a:srgbClr val="002060"/>
                </a:solidFill>
              </a:rPr>
              <a:t>Autres</a:t>
            </a:r>
            <a:r>
              <a:rPr lang="de-AT" sz="1200" kern="0" dirty="0">
                <a:solidFill>
                  <a:srgbClr val="002060"/>
                </a:solidFill>
              </a:rPr>
              <a:t> </a:t>
            </a:r>
            <a:r>
              <a:rPr lang="de-AT" sz="1200" kern="0" dirty="0" err="1">
                <a:solidFill>
                  <a:srgbClr val="002060"/>
                </a:solidFill>
              </a:rPr>
              <a:t>acteurs</a:t>
            </a:r>
            <a:endParaRPr lang="de-DE" sz="1200" kern="0" dirty="0">
              <a:solidFill>
                <a:srgbClr val="002060"/>
              </a:solidFill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3796901" y="5646502"/>
            <a:ext cx="175868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AT" sz="1200" kern="0" dirty="0">
                <a:solidFill>
                  <a:srgbClr val="002060"/>
                </a:solidFill>
              </a:rPr>
              <a:t>Acteurs</a:t>
            </a:r>
            <a:r>
              <a:rPr lang="de-AT" sz="1400" kern="0" dirty="0">
                <a:solidFill>
                  <a:srgbClr val="002060"/>
                </a:solidFill>
              </a:rPr>
              <a:t> </a:t>
            </a:r>
            <a:r>
              <a:rPr lang="de-AT" sz="1200" kern="0" dirty="0" err="1" smtClean="0">
                <a:solidFill>
                  <a:srgbClr val="002060"/>
                </a:solidFill>
              </a:rPr>
              <a:t>secondaires</a:t>
            </a:r>
            <a:endParaRPr lang="de-DE" sz="1200" kern="0" dirty="0">
              <a:solidFill>
                <a:srgbClr val="002060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7599193" y="4351307"/>
            <a:ext cx="87075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kern="0" dirty="0" smtClean="0">
                <a:solidFill>
                  <a:srgbClr val="C80F0F">
                    <a:lumMod val="75000"/>
                  </a:srgbClr>
                </a:solidFill>
              </a:rPr>
              <a:t>Formation </a:t>
            </a:r>
            <a:endParaRPr lang="fr-FR" sz="1200" kern="0" dirty="0">
              <a:solidFill>
                <a:srgbClr val="C80F0F">
                  <a:lumMod val="75000"/>
                </a:srgbClr>
              </a:solidFill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713440" y="3985844"/>
            <a:ext cx="65434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kern="0" dirty="0" smtClean="0">
                <a:solidFill>
                  <a:srgbClr val="C80F0F">
                    <a:lumMod val="75000"/>
                  </a:srgbClr>
                </a:solidFill>
              </a:rPr>
              <a:t>Energie</a:t>
            </a:r>
            <a:endParaRPr lang="fr-FR" sz="1200" kern="0" dirty="0">
              <a:solidFill>
                <a:srgbClr val="C80F0F">
                  <a:lumMod val="75000"/>
                </a:srgbClr>
              </a:solidFill>
            </a:endParaRPr>
          </a:p>
        </p:txBody>
      </p:sp>
      <p:sp>
        <p:nvSpPr>
          <p:cNvPr id="76" name="ZoneTexte 75"/>
          <p:cNvSpPr txBox="1"/>
          <p:nvPr/>
        </p:nvSpPr>
        <p:spPr>
          <a:xfrm>
            <a:off x="3165769" y="708109"/>
            <a:ext cx="30209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kern="0" dirty="0" smtClean="0">
                <a:solidFill>
                  <a:srgbClr val="C80F0F">
                    <a:lumMod val="75000"/>
                  </a:srgbClr>
                </a:solidFill>
              </a:rPr>
              <a:t>Agriculture</a:t>
            </a:r>
            <a:endParaRPr lang="fr-FR" sz="1200" kern="0" dirty="0">
              <a:solidFill>
                <a:srgbClr val="C80F0F">
                  <a:lumMod val="75000"/>
                </a:srgbClr>
              </a:solidFill>
            </a:endParaRPr>
          </a:p>
          <a:p>
            <a:pPr algn="ctr"/>
            <a:endParaRPr lang="fr-FR" sz="1600" b="1" kern="0" dirty="0">
              <a:solidFill>
                <a:srgbClr val="B4E3ED">
                  <a:lumMod val="10000"/>
                </a:srgbClr>
              </a:solidFill>
            </a:endParaRPr>
          </a:p>
        </p:txBody>
      </p:sp>
      <p:sp>
        <p:nvSpPr>
          <p:cNvPr id="77" name="Rectangle 71"/>
          <p:cNvSpPr>
            <a:spLocks noChangeArrowheads="1"/>
          </p:cNvSpPr>
          <p:nvPr/>
        </p:nvSpPr>
        <p:spPr bwMode="auto">
          <a:xfrm>
            <a:off x="5257782" y="3504988"/>
            <a:ext cx="706438" cy="331787"/>
          </a:xfrm>
          <a:prstGeom prst="rect">
            <a:avLst/>
          </a:prstGeom>
          <a:solidFill>
            <a:srgbClr val="CE4C0A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000000"/>
                </a:solidFill>
              </a:rPr>
              <a:t>Instituts </a:t>
            </a:r>
            <a:r>
              <a:rPr lang="fr-FR" sz="900" b="0" kern="0" dirty="0" smtClean="0">
                <a:solidFill>
                  <a:srgbClr val="000000"/>
                </a:solidFill>
              </a:rPr>
              <a:t>de Formation</a:t>
            </a:r>
            <a:endParaRPr lang="fr-FR" sz="900" b="0" kern="0" dirty="0" smtClean="0">
              <a:solidFill>
                <a:srgbClr val="000000"/>
              </a:solidFill>
            </a:endParaRPr>
          </a:p>
        </p:txBody>
      </p:sp>
      <p:sp>
        <p:nvSpPr>
          <p:cNvPr id="78" name="Rectangle 80"/>
          <p:cNvSpPr>
            <a:spLocks noChangeArrowheads="1"/>
          </p:cNvSpPr>
          <p:nvPr/>
        </p:nvSpPr>
        <p:spPr bwMode="auto">
          <a:xfrm>
            <a:off x="0" y="1961696"/>
            <a:ext cx="792163" cy="336550"/>
          </a:xfrm>
          <a:prstGeom prst="rect">
            <a:avLst/>
          </a:prstGeom>
          <a:solidFill>
            <a:srgbClr val="CE4C0A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FR" sz="900" b="0" kern="0" dirty="0">
                <a:solidFill>
                  <a:srgbClr val="000000"/>
                </a:solidFill>
              </a:rPr>
              <a:t>Acteurs privés</a:t>
            </a:r>
          </a:p>
        </p:txBody>
      </p:sp>
      <p:sp>
        <p:nvSpPr>
          <p:cNvPr id="79" name="Rectangle 81"/>
          <p:cNvSpPr>
            <a:spLocks noChangeArrowheads="1"/>
          </p:cNvSpPr>
          <p:nvPr/>
        </p:nvSpPr>
        <p:spPr bwMode="auto">
          <a:xfrm>
            <a:off x="0" y="2415495"/>
            <a:ext cx="792163" cy="430212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FFFFFF"/>
                </a:solidFill>
              </a:rPr>
              <a:t>Acteurs étatiques</a:t>
            </a:r>
          </a:p>
        </p:txBody>
      </p:sp>
      <p:sp>
        <p:nvSpPr>
          <p:cNvPr id="80" name="Rectangle 77"/>
          <p:cNvSpPr>
            <a:spLocks noChangeArrowheads="1"/>
          </p:cNvSpPr>
          <p:nvPr/>
        </p:nvSpPr>
        <p:spPr bwMode="auto">
          <a:xfrm>
            <a:off x="4138527" y="2312545"/>
            <a:ext cx="772685" cy="344789"/>
          </a:xfrm>
          <a:prstGeom prst="rect">
            <a:avLst/>
          </a:prstGeom>
          <a:solidFill>
            <a:srgbClr val="CE4C0A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kern="0" dirty="0" smtClean="0">
                <a:solidFill>
                  <a:srgbClr val="000000"/>
                </a:solidFill>
              </a:rPr>
              <a:t>Petit </a:t>
            </a:r>
            <a:r>
              <a:rPr lang="fr-FR" sz="900" b="0" kern="0" dirty="0" smtClean="0">
                <a:solidFill>
                  <a:srgbClr val="000000"/>
                </a:solidFill>
              </a:rPr>
              <a:t>Installateurs</a:t>
            </a:r>
          </a:p>
        </p:txBody>
      </p:sp>
      <p:sp>
        <p:nvSpPr>
          <p:cNvPr id="81" name="Rectangle 73"/>
          <p:cNvSpPr>
            <a:spLocks noChangeArrowheads="1"/>
          </p:cNvSpPr>
          <p:nvPr/>
        </p:nvSpPr>
        <p:spPr bwMode="auto">
          <a:xfrm>
            <a:off x="5821566" y="4464859"/>
            <a:ext cx="790575" cy="311150"/>
          </a:xfrm>
          <a:prstGeom prst="rect">
            <a:avLst/>
          </a:prstGeom>
          <a:solidFill>
            <a:srgbClr val="CE4C0A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000000"/>
                </a:solidFill>
              </a:rPr>
              <a:t>AMISOLE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900" b="0" kern="0" dirty="0" smtClean="0">
              <a:solidFill>
                <a:srgbClr val="000000"/>
              </a:solidFill>
            </a:endParaRPr>
          </a:p>
        </p:txBody>
      </p:sp>
      <p:sp>
        <p:nvSpPr>
          <p:cNvPr id="84" name="Rectangle 78"/>
          <p:cNvSpPr>
            <a:spLocks noChangeArrowheads="1"/>
          </p:cNvSpPr>
          <p:nvPr/>
        </p:nvSpPr>
        <p:spPr bwMode="auto">
          <a:xfrm>
            <a:off x="4725959" y="5030544"/>
            <a:ext cx="993490" cy="228778"/>
          </a:xfrm>
          <a:prstGeom prst="rect">
            <a:avLst/>
          </a:prstGeom>
          <a:solidFill>
            <a:srgbClr val="CE4C0A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000000"/>
                </a:solidFill>
              </a:rPr>
              <a:t>Crédit Agricole</a:t>
            </a:r>
            <a:endParaRPr lang="fr-FR" sz="900" kern="0" dirty="0" smtClean="0">
              <a:solidFill>
                <a:srgbClr val="000000"/>
              </a:solidFill>
            </a:endParaRPr>
          </a:p>
        </p:txBody>
      </p:sp>
      <p:sp>
        <p:nvSpPr>
          <p:cNvPr id="89" name="Rectangle 53"/>
          <p:cNvSpPr>
            <a:spLocks noChangeArrowheads="1"/>
          </p:cNvSpPr>
          <p:nvPr/>
        </p:nvSpPr>
        <p:spPr bwMode="auto">
          <a:xfrm>
            <a:off x="6386672" y="4900535"/>
            <a:ext cx="855663" cy="333375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FFFFFF"/>
                </a:solidFill>
              </a:rPr>
              <a:t>Universités</a:t>
            </a:r>
            <a:r>
              <a:rPr lang="fr-FR" sz="900" b="0" kern="0" dirty="0" smtClean="0">
                <a:solidFill>
                  <a:srgbClr val="000000"/>
                </a:solidFill>
              </a:rPr>
              <a:t> </a:t>
            </a:r>
            <a:r>
              <a:rPr lang="fr-FR" sz="900" b="0" kern="0" dirty="0" smtClean="0">
                <a:solidFill>
                  <a:srgbClr val="FFFFFF"/>
                </a:solidFill>
              </a:rPr>
              <a:t>publiques</a:t>
            </a:r>
          </a:p>
        </p:txBody>
      </p:sp>
      <p:sp>
        <p:nvSpPr>
          <p:cNvPr id="90" name="Rectangle 54"/>
          <p:cNvSpPr>
            <a:spLocks noChangeArrowheads="1"/>
          </p:cNvSpPr>
          <p:nvPr/>
        </p:nvSpPr>
        <p:spPr bwMode="auto">
          <a:xfrm>
            <a:off x="2482468" y="3874785"/>
            <a:ext cx="827314" cy="333375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FFFFFF"/>
                </a:solidFill>
              </a:rPr>
              <a:t>Municipalités rural</a:t>
            </a:r>
          </a:p>
        </p:txBody>
      </p:sp>
      <p:sp>
        <p:nvSpPr>
          <p:cNvPr id="91" name="Rectangle 55"/>
          <p:cNvSpPr>
            <a:spLocks noChangeArrowheads="1"/>
          </p:cNvSpPr>
          <p:nvPr/>
        </p:nvSpPr>
        <p:spPr bwMode="auto">
          <a:xfrm>
            <a:off x="6648758" y="4020789"/>
            <a:ext cx="706438" cy="331787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FFFFFF"/>
                </a:solidFill>
              </a:rPr>
              <a:t>Grandes Ecoles</a:t>
            </a:r>
          </a:p>
        </p:txBody>
      </p:sp>
      <p:sp>
        <p:nvSpPr>
          <p:cNvPr id="92" name="Rectangle 79"/>
          <p:cNvSpPr>
            <a:spLocks noChangeArrowheads="1"/>
          </p:cNvSpPr>
          <p:nvPr/>
        </p:nvSpPr>
        <p:spPr bwMode="auto">
          <a:xfrm>
            <a:off x="6181290" y="2496860"/>
            <a:ext cx="706437" cy="333375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FFFFFF"/>
                </a:solidFill>
              </a:rPr>
              <a:t>CGEM</a:t>
            </a:r>
          </a:p>
        </p:txBody>
      </p:sp>
      <p:sp>
        <p:nvSpPr>
          <p:cNvPr id="94" name="Rectangle 68"/>
          <p:cNvSpPr>
            <a:spLocks noChangeArrowheads="1"/>
          </p:cNvSpPr>
          <p:nvPr/>
        </p:nvSpPr>
        <p:spPr bwMode="auto">
          <a:xfrm>
            <a:off x="1839089" y="3339093"/>
            <a:ext cx="706437" cy="331788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FFFFFF"/>
                </a:solidFill>
              </a:rPr>
              <a:t>SIE</a:t>
            </a:r>
          </a:p>
        </p:txBody>
      </p:sp>
      <p:sp>
        <p:nvSpPr>
          <p:cNvPr id="96" name="Rectangle 59"/>
          <p:cNvSpPr>
            <a:spLocks noChangeArrowheads="1"/>
          </p:cNvSpPr>
          <p:nvPr/>
        </p:nvSpPr>
        <p:spPr bwMode="auto">
          <a:xfrm>
            <a:off x="2143245" y="4518441"/>
            <a:ext cx="708025" cy="315686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FFFFFF"/>
                </a:solidFill>
              </a:rPr>
              <a:t>ONEE</a:t>
            </a:r>
          </a:p>
        </p:txBody>
      </p:sp>
      <p:sp>
        <p:nvSpPr>
          <p:cNvPr id="97" name="Rectangle 67"/>
          <p:cNvSpPr>
            <a:spLocks noChangeArrowheads="1"/>
          </p:cNvSpPr>
          <p:nvPr/>
        </p:nvSpPr>
        <p:spPr bwMode="auto">
          <a:xfrm>
            <a:off x="6566905" y="3531377"/>
            <a:ext cx="708025" cy="333783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FFFFFF"/>
                </a:solidFill>
              </a:rPr>
              <a:t>ANAPEC</a:t>
            </a:r>
          </a:p>
        </p:txBody>
      </p:sp>
      <p:sp>
        <p:nvSpPr>
          <p:cNvPr id="107" name="Rectangle 52"/>
          <p:cNvSpPr>
            <a:spLocks noChangeArrowheads="1"/>
          </p:cNvSpPr>
          <p:nvPr/>
        </p:nvSpPr>
        <p:spPr bwMode="auto">
          <a:xfrm>
            <a:off x="5794233" y="5354442"/>
            <a:ext cx="706438" cy="333375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FFFFFF"/>
                </a:solidFill>
              </a:rPr>
              <a:t>IRESEN</a:t>
            </a:r>
            <a:r>
              <a:rPr lang="fr-FR" sz="900" b="0" kern="0" dirty="0" smtClean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110" name="Rectangle 51"/>
          <p:cNvSpPr>
            <a:spLocks noChangeArrowheads="1"/>
          </p:cNvSpPr>
          <p:nvPr/>
        </p:nvSpPr>
        <p:spPr bwMode="auto">
          <a:xfrm>
            <a:off x="3302554" y="2352938"/>
            <a:ext cx="706437" cy="221414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FFFFFF"/>
                </a:solidFill>
              </a:rPr>
              <a:t>ADA</a:t>
            </a:r>
            <a:endParaRPr lang="fr-FR" sz="900" b="0" kern="0" dirty="0" smtClean="0">
              <a:solidFill>
                <a:srgbClr val="000000"/>
              </a:solidFill>
            </a:endParaRPr>
          </a:p>
        </p:txBody>
      </p:sp>
      <p:sp>
        <p:nvSpPr>
          <p:cNvPr id="111" name="Rectangle 49"/>
          <p:cNvSpPr>
            <a:spLocks noChangeArrowheads="1"/>
          </p:cNvSpPr>
          <p:nvPr/>
        </p:nvSpPr>
        <p:spPr bwMode="auto">
          <a:xfrm>
            <a:off x="2520120" y="5517036"/>
            <a:ext cx="706438" cy="331787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FFFFFF"/>
                </a:solidFill>
              </a:rPr>
              <a:t>MASEN</a:t>
            </a:r>
            <a:r>
              <a:rPr lang="fr-FR" sz="900" b="0" kern="0" dirty="0" smtClean="0">
                <a:solidFill>
                  <a:srgbClr val="FF0000"/>
                </a:solidFill>
              </a:rPr>
              <a:t> </a:t>
            </a:r>
            <a:endParaRPr lang="fr-FR" sz="900" b="0" kern="0" dirty="0" smtClean="0">
              <a:solidFill>
                <a:srgbClr val="000000"/>
              </a:solidFill>
            </a:endParaRPr>
          </a:p>
        </p:txBody>
      </p:sp>
      <p:sp>
        <p:nvSpPr>
          <p:cNvPr id="112" name="Rectangle 50"/>
          <p:cNvSpPr>
            <a:spLocks noChangeArrowheads="1"/>
          </p:cNvSpPr>
          <p:nvPr/>
        </p:nvSpPr>
        <p:spPr bwMode="auto">
          <a:xfrm>
            <a:off x="2308038" y="2883651"/>
            <a:ext cx="706438" cy="255380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FFFFFF"/>
                </a:solidFill>
              </a:rPr>
              <a:t>MEMDD</a:t>
            </a:r>
            <a:r>
              <a:rPr lang="fr-FR" sz="900" b="0" kern="0" dirty="0" smtClean="0">
                <a:solidFill>
                  <a:srgbClr val="000000"/>
                </a:solidFill>
              </a:rPr>
              <a:t>  </a:t>
            </a:r>
            <a:endParaRPr lang="fr-FR" sz="900" b="0" kern="0" dirty="0" smtClean="0">
              <a:solidFill>
                <a:srgbClr val="FF0000"/>
              </a:solidFill>
            </a:endParaRPr>
          </a:p>
        </p:txBody>
      </p:sp>
      <p:sp>
        <p:nvSpPr>
          <p:cNvPr id="113" name="Rectangle 51"/>
          <p:cNvSpPr>
            <a:spLocks noChangeArrowheads="1"/>
          </p:cNvSpPr>
          <p:nvPr/>
        </p:nvSpPr>
        <p:spPr bwMode="auto">
          <a:xfrm>
            <a:off x="5390567" y="4063792"/>
            <a:ext cx="706437" cy="227544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FFFFFF"/>
                </a:solidFill>
              </a:rPr>
              <a:t>IFMEREE</a:t>
            </a:r>
            <a:endParaRPr lang="fr-FR" sz="900" b="0" kern="0" dirty="0" smtClean="0">
              <a:solidFill>
                <a:srgbClr val="000000"/>
              </a:solidFill>
            </a:endParaRPr>
          </a:p>
        </p:txBody>
      </p:sp>
      <p:sp>
        <p:nvSpPr>
          <p:cNvPr id="116" name="Rectangle 60"/>
          <p:cNvSpPr>
            <a:spLocks noChangeArrowheads="1"/>
          </p:cNvSpPr>
          <p:nvPr/>
        </p:nvSpPr>
        <p:spPr bwMode="auto">
          <a:xfrm>
            <a:off x="4839784" y="5435689"/>
            <a:ext cx="706438" cy="210230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FFFFFF"/>
                </a:solidFill>
              </a:rPr>
              <a:t>AMEE</a:t>
            </a:r>
            <a:endParaRPr lang="fr-FR" sz="900" b="0" kern="0" dirty="0" smtClean="0">
              <a:solidFill>
                <a:srgbClr val="FFFFFF"/>
              </a:solidFill>
            </a:endParaRPr>
          </a:p>
        </p:txBody>
      </p:sp>
      <p:sp>
        <p:nvSpPr>
          <p:cNvPr id="62" name="Rectangle 69"/>
          <p:cNvSpPr>
            <a:spLocks noChangeArrowheads="1"/>
          </p:cNvSpPr>
          <p:nvPr/>
        </p:nvSpPr>
        <p:spPr bwMode="auto">
          <a:xfrm>
            <a:off x="0" y="2986481"/>
            <a:ext cx="780176" cy="40267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FR" sz="900" b="0" kern="0" dirty="0">
                <a:solidFill>
                  <a:schemeClr val="tx1"/>
                </a:solidFill>
              </a:rPr>
              <a:t>Coop. </a:t>
            </a:r>
            <a:r>
              <a:rPr lang="fr-FR" sz="900" b="0" kern="0" dirty="0" err="1">
                <a:solidFill>
                  <a:schemeClr val="tx1"/>
                </a:solidFill>
              </a:rPr>
              <a:t>int</a:t>
            </a:r>
            <a:r>
              <a:rPr lang="fr-FR" sz="900" b="0" kern="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85" name="Rectangle 77"/>
          <p:cNvSpPr>
            <a:spLocks noChangeArrowheads="1"/>
          </p:cNvSpPr>
          <p:nvPr/>
        </p:nvSpPr>
        <p:spPr bwMode="auto">
          <a:xfrm>
            <a:off x="4166574" y="2943167"/>
            <a:ext cx="924888" cy="312631"/>
          </a:xfrm>
          <a:prstGeom prst="rect">
            <a:avLst/>
          </a:prstGeom>
          <a:solidFill>
            <a:srgbClr val="CE4C0A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000000"/>
                </a:solidFill>
              </a:rPr>
              <a:t>Coopératives/ GIE</a:t>
            </a:r>
            <a:endParaRPr lang="fr-FR" sz="900" b="0" kern="0" dirty="0" smtClean="0">
              <a:solidFill>
                <a:srgbClr val="000000"/>
              </a:solidFill>
            </a:endParaRPr>
          </a:p>
        </p:txBody>
      </p:sp>
      <p:pic>
        <p:nvPicPr>
          <p:cNvPr id="6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54" b="20591"/>
          <a:stretch/>
        </p:blipFill>
        <p:spPr bwMode="auto">
          <a:xfrm>
            <a:off x="6872388" y="189522"/>
            <a:ext cx="1675286" cy="742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8" name="Rectangle 80"/>
          <p:cNvSpPr>
            <a:spLocks noChangeArrowheads="1"/>
          </p:cNvSpPr>
          <p:nvPr/>
        </p:nvSpPr>
        <p:spPr bwMode="auto">
          <a:xfrm>
            <a:off x="3665914" y="2691101"/>
            <a:ext cx="792163" cy="201856"/>
          </a:xfrm>
          <a:prstGeom prst="rect">
            <a:avLst/>
          </a:prstGeom>
          <a:solidFill>
            <a:srgbClr val="CE4C0A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FR" sz="900" b="0" kern="0" dirty="0" smtClean="0">
                <a:solidFill>
                  <a:srgbClr val="000000"/>
                </a:solidFill>
              </a:rPr>
              <a:t>Agriculteurs</a:t>
            </a:r>
            <a:endParaRPr lang="fr-FR" sz="900" b="0" kern="0" dirty="0">
              <a:solidFill>
                <a:srgbClr val="000000"/>
              </a:solidFill>
            </a:endParaRPr>
          </a:p>
        </p:txBody>
      </p:sp>
      <p:sp>
        <p:nvSpPr>
          <p:cNvPr id="100" name="Rectangle 78"/>
          <p:cNvSpPr>
            <a:spLocks noChangeArrowheads="1"/>
          </p:cNvSpPr>
          <p:nvPr/>
        </p:nvSpPr>
        <p:spPr bwMode="auto">
          <a:xfrm>
            <a:off x="2993084" y="3533905"/>
            <a:ext cx="993490" cy="228778"/>
          </a:xfrm>
          <a:prstGeom prst="rect">
            <a:avLst/>
          </a:prstGeom>
          <a:solidFill>
            <a:srgbClr val="CE4C0A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000000"/>
                </a:solidFill>
              </a:rPr>
              <a:t>Société rural</a:t>
            </a:r>
            <a:endParaRPr lang="fr-FR" sz="900" kern="0" dirty="0" smtClean="0">
              <a:solidFill>
                <a:srgbClr val="000000"/>
              </a:solidFill>
            </a:endParaRPr>
          </a:p>
        </p:txBody>
      </p:sp>
      <p:sp>
        <p:nvSpPr>
          <p:cNvPr id="101" name="Rectangle 78"/>
          <p:cNvSpPr>
            <a:spLocks noChangeArrowheads="1"/>
          </p:cNvSpPr>
          <p:nvPr/>
        </p:nvSpPr>
        <p:spPr bwMode="auto">
          <a:xfrm>
            <a:off x="4801239" y="4406913"/>
            <a:ext cx="921261" cy="221101"/>
          </a:xfrm>
          <a:prstGeom prst="rect">
            <a:avLst/>
          </a:prstGeom>
          <a:solidFill>
            <a:srgbClr val="CE4C0A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000000"/>
                </a:solidFill>
              </a:rPr>
              <a:t>Cluster Solaire</a:t>
            </a:r>
            <a:endParaRPr lang="fr-FR" sz="900" kern="0" dirty="0" smtClean="0">
              <a:solidFill>
                <a:srgbClr val="000000"/>
              </a:solidFill>
            </a:endParaRPr>
          </a:p>
        </p:txBody>
      </p:sp>
      <p:sp>
        <p:nvSpPr>
          <p:cNvPr id="53" name="Rectangle 69"/>
          <p:cNvSpPr>
            <a:spLocks noChangeArrowheads="1"/>
          </p:cNvSpPr>
          <p:nvPr/>
        </p:nvSpPr>
        <p:spPr bwMode="auto">
          <a:xfrm>
            <a:off x="4985168" y="2667875"/>
            <a:ext cx="622568" cy="20638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FR" sz="900" b="0" kern="0" dirty="0" smtClean="0">
                <a:solidFill>
                  <a:schemeClr val="tx1"/>
                </a:solidFill>
              </a:rPr>
              <a:t>EBRD</a:t>
            </a:r>
            <a:endParaRPr lang="fr-FR" sz="900" b="0" kern="0" dirty="0">
              <a:solidFill>
                <a:schemeClr val="tx1"/>
              </a:solidFill>
            </a:endParaRPr>
          </a:p>
        </p:txBody>
      </p:sp>
      <p:sp>
        <p:nvSpPr>
          <p:cNvPr id="54" name="Rectangle 51"/>
          <p:cNvSpPr>
            <a:spLocks noChangeArrowheads="1"/>
          </p:cNvSpPr>
          <p:nvPr/>
        </p:nvSpPr>
        <p:spPr bwMode="auto">
          <a:xfrm>
            <a:off x="5493695" y="3178714"/>
            <a:ext cx="706437" cy="227544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FFFFFF"/>
                </a:solidFill>
              </a:rPr>
              <a:t>OFPPT</a:t>
            </a:r>
            <a:endParaRPr lang="fr-FR" sz="900" b="0" kern="0" dirty="0" smtClean="0">
              <a:solidFill>
                <a:srgbClr val="000000"/>
              </a:solidFill>
            </a:endParaRPr>
          </a:p>
        </p:txBody>
      </p:sp>
      <p:sp>
        <p:nvSpPr>
          <p:cNvPr id="60" name="Rectangle 51"/>
          <p:cNvSpPr>
            <a:spLocks noChangeArrowheads="1"/>
          </p:cNvSpPr>
          <p:nvPr/>
        </p:nvSpPr>
        <p:spPr bwMode="auto">
          <a:xfrm>
            <a:off x="5119894" y="2302625"/>
            <a:ext cx="706437" cy="227544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FFFFFF"/>
                </a:solidFill>
              </a:rPr>
              <a:t>ORMVAS</a:t>
            </a:r>
            <a:endParaRPr lang="fr-FR" sz="900" b="0" kern="0" dirty="0" smtClean="0">
              <a:solidFill>
                <a:srgbClr val="000000"/>
              </a:solidFill>
            </a:endParaRPr>
          </a:p>
        </p:txBody>
      </p:sp>
      <p:sp>
        <p:nvSpPr>
          <p:cNvPr id="61" name="Rectangle 51"/>
          <p:cNvSpPr>
            <a:spLocks noChangeArrowheads="1"/>
          </p:cNvSpPr>
          <p:nvPr/>
        </p:nvSpPr>
        <p:spPr bwMode="auto">
          <a:xfrm>
            <a:off x="3896735" y="1953960"/>
            <a:ext cx="706437" cy="227544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fr-FR" sz="900" kern="0" dirty="0">
                <a:solidFill>
                  <a:srgbClr val="FFFFFF"/>
                </a:solidFill>
              </a:rPr>
              <a:t>ONCA</a:t>
            </a:r>
          </a:p>
        </p:txBody>
      </p:sp>
      <p:sp>
        <p:nvSpPr>
          <p:cNvPr id="63" name="Rectangle 51"/>
          <p:cNvSpPr>
            <a:spLocks noChangeArrowheads="1"/>
          </p:cNvSpPr>
          <p:nvPr/>
        </p:nvSpPr>
        <p:spPr bwMode="auto">
          <a:xfrm>
            <a:off x="4763126" y="1694378"/>
            <a:ext cx="970134" cy="333355"/>
          </a:xfrm>
          <a:prstGeom prst="rect">
            <a:avLst/>
          </a:prstGeom>
          <a:solidFill>
            <a:srgbClr val="4B859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fr-FR" sz="900" kern="0" dirty="0">
                <a:solidFill>
                  <a:srgbClr val="FFFFFF"/>
                </a:solidFill>
              </a:rPr>
              <a:t>Direction région d’agriculteurs</a:t>
            </a:r>
          </a:p>
        </p:txBody>
      </p:sp>
      <p:sp>
        <p:nvSpPr>
          <p:cNvPr id="73" name="Rectangle 69"/>
          <p:cNvSpPr>
            <a:spLocks noChangeArrowheads="1"/>
          </p:cNvSpPr>
          <p:nvPr/>
        </p:nvSpPr>
        <p:spPr bwMode="auto">
          <a:xfrm>
            <a:off x="3147491" y="4963379"/>
            <a:ext cx="861499" cy="38325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FR" sz="900" b="0" kern="0" dirty="0" err="1" smtClean="0">
                <a:solidFill>
                  <a:schemeClr val="tx1"/>
                </a:solidFill>
              </a:rPr>
              <a:t>Powering</a:t>
            </a:r>
            <a:r>
              <a:rPr lang="fr-FR" sz="900" b="0" kern="0" dirty="0" smtClean="0">
                <a:solidFill>
                  <a:schemeClr val="tx1"/>
                </a:solidFill>
              </a:rPr>
              <a:t> Agriculture</a:t>
            </a:r>
            <a:endParaRPr lang="fr-FR" sz="900" b="0" kern="0" dirty="0">
              <a:solidFill>
                <a:schemeClr val="tx1"/>
              </a:solidFill>
            </a:endParaRPr>
          </a:p>
        </p:txBody>
      </p:sp>
      <p:sp>
        <p:nvSpPr>
          <p:cNvPr id="75" name="Rectangle 69"/>
          <p:cNvSpPr>
            <a:spLocks noChangeArrowheads="1"/>
          </p:cNvSpPr>
          <p:nvPr/>
        </p:nvSpPr>
        <p:spPr bwMode="auto">
          <a:xfrm>
            <a:off x="2939940" y="1752372"/>
            <a:ext cx="861499" cy="25307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FR" sz="900" b="0" kern="0" dirty="0" smtClean="0">
                <a:solidFill>
                  <a:schemeClr val="tx1"/>
                </a:solidFill>
              </a:rPr>
              <a:t>FAO</a:t>
            </a:r>
            <a:endParaRPr lang="fr-FR" sz="900" b="0" kern="0" dirty="0">
              <a:solidFill>
                <a:schemeClr val="tx1"/>
              </a:solidFill>
            </a:endParaRPr>
          </a:p>
        </p:txBody>
      </p:sp>
      <p:sp>
        <p:nvSpPr>
          <p:cNvPr id="82" name="Rectangle 78"/>
          <p:cNvSpPr>
            <a:spLocks noChangeArrowheads="1"/>
          </p:cNvSpPr>
          <p:nvPr/>
        </p:nvSpPr>
        <p:spPr bwMode="auto">
          <a:xfrm>
            <a:off x="2974035" y="4533889"/>
            <a:ext cx="993490" cy="228778"/>
          </a:xfrm>
          <a:prstGeom prst="rect">
            <a:avLst/>
          </a:prstGeom>
          <a:solidFill>
            <a:srgbClr val="CE4C0A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0" kern="0" dirty="0" smtClean="0">
                <a:solidFill>
                  <a:srgbClr val="000000"/>
                </a:solidFill>
              </a:rPr>
              <a:t>Banques</a:t>
            </a:r>
            <a:endParaRPr lang="fr-FR" sz="900" kern="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81499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73</Words>
  <Application>Microsoft Office PowerPoint</Application>
  <PresentationFormat>Affichage à l'écran (4:3)</PresentationFormat>
  <Paragraphs>45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Tahoma</vt:lpstr>
      <vt:lpstr>Times</vt:lpstr>
      <vt:lpstr>Larissa</vt:lpstr>
      <vt:lpstr>Présentation PowerPoint</vt:lpstr>
    </vt:vector>
  </TitlesOfParts>
  <Company>GIZ GmbH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UserLA3067</dc:creator>
  <cp:lastModifiedBy>User</cp:lastModifiedBy>
  <cp:revision>9</cp:revision>
  <dcterms:created xsi:type="dcterms:W3CDTF">2016-05-14T11:53:35Z</dcterms:created>
  <dcterms:modified xsi:type="dcterms:W3CDTF">2017-09-18T13:50:44Z</dcterms:modified>
</cp:coreProperties>
</file>